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77" r:id="rId2"/>
    <p:sldId id="278" r:id="rId3"/>
    <p:sldId id="279" r:id="rId4"/>
    <p:sldId id="260" r:id="rId5"/>
    <p:sldId id="259" r:id="rId6"/>
    <p:sldId id="257" r:id="rId7"/>
    <p:sldId id="261" r:id="rId8"/>
    <p:sldId id="258" r:id="rId9"/>
    <p:sldId id="262" r:id="rId10"/>
    <p:sldId id="263" r:id="rId11"/>
    <p:sldId id="264" r:id="rId12"/>
    <p:sldId id="265" r:id="rId13"/>
    <p:sldId id="281" r:id="rId14"/>
    <p:sldId id="282" r:id="rId15"/>
    <p:sldId id="266" r:id="rId16"/>
    <p:sldId id="268" r:id="rId17"/>
    <p:sldId id="283" r:id="rId18"/>
    <p:sldId id="267" r:id="rId19"/>
    <p:sldId id="269" r:id="rId20"/>
    <p:sldId id="284" r:id="rId21"/>
    <p:sldId id="270" r:id="rId22"/>
    <p:sldId id="271" r:id="rId23"/>
    <p:sldId id="273" r:id="rId24"/>
    <p:sldId id="274" r:id="rId25"/>
    <p:sldId id="272" r:id="rId26"/>
    <p:sldId id="275" r:id="rId27"/>
    <p:sldId id="28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9" autoAdjust="0"/>
    <p:restoredTop sz="94660"/>
  </p:normalViewPr>
  <p:slideViewPr>
    <p:cSldViewPr snapToGrid="0">
      <p:cViewPr>
        <p:scale>
          <a:sx n="66" d="100"/>
          <a:sy n="66" d="100"/>
        </p:scale>
        <p:origin x="96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F7AFFB9B-9FB8-469E-96F9-4D32314110B6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1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752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F7F47CF-67C9-420C-80A5-E2069FF0C2DF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9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779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304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682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705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09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294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433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D4B9363-8B87-41B7-9F8E-64519CBB8F34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070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AEF5746-5284-4951-9F37-7AE924EDBCB7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7749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2398B29-7265-4A65-A2A4-6703C057B7C1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696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823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070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3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8BDECAF-D3BE-4069-9C78-642ECCD01477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38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12/8/2022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850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08" y="1511642"/>
            <a:ext cx="11674852" cy="383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8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599" y="118770"/>
            <a:ext cx="2015509" cy="19999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0533" y="2314599"/>
            <a:ext cx="1994842" cy="19948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799" y="4631081"/>
            <a:ext cx="1908213" cy="213378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24933" y="558800"/>
            <a:ext cx="861906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Эта дата приурочена к выдающемуся событию эпохи правления императрицы Екатерины II, которая в 1769 году учредила орден </a:t>
            </a:r>
            <a:r>
              <a:rPr lang="ru-RU" sz="2800" dirty="0">
                <a:solidFill>
                  <a:srgbClr val="FF0000"/>
                </a:solidFill>
              </a:rPr>
              <a:t>Святого Георгия Победоносца. </a:t>
            </a:r>
            <a:endParaRPr lang="ru-RU" sz="2800" dirty="0" smtClean="0">
              <a:solidFill>
                <a:srgbClr val="FF0000"/>
              </a:solidFill>
            </a:endParaRPr>
          </a:p>
          <a:p>
            <a:r>
              <a:rPr lang="ru-RU" sz="2800" dirty="0" smtClean="0"/>
              <a:t>В </a:t>
            </a:r>
            <a:r>
              <a:rPr lang="ru-RU" sz="2800" dirty="0"/>
              <a:t>2007 году по инициативе президента страны Владимира Путина было внесено изменение в федеральный закон Российской Федерации «О днях воинской славы и памятных датах России», в соответствии с которым</a:t>
            </a:r>
          </a:p>
          <a:p>
            <a:r>
              <a:rPr lang="ru-RU" sz="2800" dirty="0"/>
              <a:t> </a:t>
            </a:r>
            <a:r>
              <a:rPr lang="ru-RU" sz="2800" dirty="0">
                <a:solidFill>
                  <a:srgbClr val="FF0000"/>
                </a:solidFill>
              </a:rPr>
              <a:t>9 декабря было установлено днем памяти Героев Отечества. 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282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3511" y="1140151"/>
            <a:ext cx="2267909" cy="431024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8000" y="-237067"/>
            <a:ext cx="77724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  <a:p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</a:rPr>
              <a:t>                                 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Геро́й </a:t>
            </a: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       Российской Федерации</a:t>
            </a:r>
          </a:p>
          <a:p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sz="3200" dirty="0"/>
              <a:t>— государственная награда </a:t>
            </a:r>
            <a:endParaRPr lang="ru-RU" sz="3200" dirty="0" smtClean="0"/>
          </a:p>
          <a:p>
            <a:r>
              <a:rPr lang="ru-RU" sz="3200" dirty="0" smtClean="0"/>
              <a:t>Российской Федерации — </a:t>
            </a:r>
            <a:r>
              <a:rPr lang="ru-RU" sz="3200" dirty="0"/>
              <a:t>звание, присваиваемое за заслуги перед государством и народом, связанные с совершением геройского подвига.</a:t>
            </a:r>
          </a:p>
          <a:p>
            <a:r>
              <a:rPr lang="ru-RU" sz="3200" dirty="0"/>
              <a:t>Герою Российской Федерации вручается знак особого отличия — медаль «Золотая Звезда».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63161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798" y="1725769"/>
            <a:ext cx="70525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chemeClr val="tx1">
                    <a:lumMod val="75000"/>
                  </a:schemeClr>
                </a:solidFill>
                <a:latin typeface="Roboto"/>
              </a:rPr>
              <a:t>Герои-земляки Альметьевского района</a:t>
            </a:r>
            <a:endParaRPr lang="ru-RU" sz="6000" b="1" i="0" dirty="0">
              <a:solidFill>
                <a:schemeClr val="tx1">
                  <a:lumMod val="75000"/>
                </a:schemeClr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8570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atfrontu.ru/sites/default/files/styles/news_350x350/public/img/2021/09/16/tokarlikovne.png?itok=cbeCl9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618" y="463826"/>
            <a:ext cx="3386115" cy="450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66801" y="1388533"/>
            <a:ext cx="1250342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spc="10" dirty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Никита </a:t>
            </a:r>
            <a:endParaRPr lang="ru-RU" sz="6000" b="1" spc="10" dirty="0" smtClean="0">
              <a:solidFill>
                <a:schemeClr val="tx1">
                  <a:lumMod val="85000"/>
                </a:schemeClr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r>
              <a:rPr lang="ru-RU" sz="6000" b="1" spc="10" dirty="0" smtClean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Евдокимович</a:t>
            </a:r>
          </a:p>
          <a:p>
            <a:r>
              <a:rPr lang="ru-RU" sz="6000" b="1" spc="10" dirty="0" smtClean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Токарликов</a:t>
            </a:r>
          </a:p>
          <a:p>
            <a:endParaRPr lang="ru-RU" sz="4800" b="1" spc="10" dirty="0" smtClean="0">
              <a:solidFill>
                <a:schemeClr val="tx1">
                  <a:lumMod val="85000"/>
                </a:schemeClr>
              </a:solidFill>
              <a:latin typeface="Helvetica" panose="020B0604020202020204" pitchFamily="34" charset="0"/>
            </a:endParaRPr>
          </a:p>
          <a:p>
            <a:r>
              <a:rPr lang="ru-RU" sz="4800" b="1" spc="10" dirty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</a:rPr>
              <a:t> </a:t>
            </a:r>
            <a:r>
              <a:rPr lang="ru-RU" sz="4800" b="1" spc="10" dirty="0" smtClean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</a:rPr>
              <a:t>           16.09.1918-</a:t>
            </a:r>
          </a:p>
          <a:p>
            <a:r>
              <a:rPr lang="ru-RU" sz="4800" b="1" dirty="0" smtClean="0">
                <a:solidFill>
                  <a:schemeClr val="tx1">
                    <a:lumMod val="85000"/>
                  </a:schemeClr>
                </a:solidFill>
              </a:rPr>
              <a:t>               18.08.1944г.</a:t>
            </a:r>
            <a:endParaRPr lang="ru-RU" sz="4800" b="1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9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98800" y="524933"/>
            <a:ext cx="883991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pc="10" dirty="0" smtClean="0">
                <a:latin typeface="Helvetica" panose="020B0604020202020204" pitchFamily="34" charset="0"/>
                <a:ea typeface="Calibri" panose="020F0502020204030204" pitchFamily="34" charset="0"/>
              </a:rPr>
              <a:t>             </a:t>
            </a:r>
            <a:r>
              <a:rPr lang="ru-RU" sz="2000" spc="10" dirty="0" smtClean="0">
                <a:latin typeface="Helvetica" panose="020B0604020202020204" pitchFamily="34" charset="0"/>
                <a:ea typeface="Calibri" panose="020F0502020204030204" pitchFamily="34" charset="0"/>
              </a:rPr>
              <a:t>  </a:t>
            </a:r>
            <a:r>
              <a:rPr lang="ru-RU" sz="2000" spc="1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Альметьевского </a:t>
            </a:r>
            <a:r>
              <a:rPr lang="ru-RU" sz="2000" spc="1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района республики Татарстан в </a:t>
            </a:r>
            <a:r>
              <a:rPr lang="ru-RU" sz="2000" spc="1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семье крестьянина </a:t>
            </a:r>
            <a:r>
              <a:rPr lang="ru-RU" sz="2000" spc="1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родился наш знаменитый земляк Никита </a:t>
            </a:r>
            <a:r>
              <a:rPr lang="ru-RU" sz="2000" spc="1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Евдокимович  Токарликов. </a:t>
            </a:r>
            <a:r>
              <a:rPr lang="ru-RU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Окончив 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семь классов начал, работать счетоводом в деревне </a:t>
            </a:r>
            <a:r>
              <a:rPr lang="ru-RU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Калейкино.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 В 1939 году был призван в ряды Красной Армии. До 1943 года служил на Дальнем Востоке. На фронтах Великой Отечественной войны с июня 1944 года</a:t>
            </a:r>
            <a:r>
              <a:rPr lang="ru-RU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r>
              <a:rPr lang="ru-RU" sz="2000" dirty="0" smtClean="0"/>
              <a:t> </a:t>
            </a:r>
          </a:p>
          <a:p>
            <a:r>
              <a:rPr lang="ru-RU" dirty="0"/>
              <a:t> </a:t>
            </a:r>
            <a:r>
              <a:rPr lang="ru-RU" dirty="0" smtClean="0"/>
              <a:t>       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96" y="254000"/>
            <a:ext cx="2587706" cy="34502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48000" y="2535846"/>
            <a:ext cx="88399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Никита </a:t>
            </a:r>
            <a:r>
              <a:rPr lang="ru-RU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Евдокимович Токарликов 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в составе ист</a:t>
            </a:r>
            <a:r>
              <a:rPr lang="ru-RU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реб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ительно-противотанкового полка участвовал в боях на решающих направлениях. В первые же дни сражения артиллерийский расчет сержанта Токарликова подбил фашистский танк, открыв свой лицевой счет. </a:t>
            </a:r>
            <a:endParaRPr lang="ru-RU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4571" y="4014295"/>
            <a:ext cx="108711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Стремительно наступавшие части советских войск освобождали от захватчиков города и села Латвии, Литвы и Эстонии. Прижатый к морю враг отчаянно сопротивлялся. Пытаясь вырваться из «мешка», гитлеровское командование создало ударный кулак из танков и мотопехоты, бросило его на прорыв. Истребительно-противотанковый полк, в составе которого воевал Токарликов, перебросили на самый опасный участок фронта. Под местечком Кликоляй до 50 немецких танков двинулось   на орудие сержанта Токарликова. </a:t>
            </a:r>
            <a:endParaRPr lang="ru-RU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37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0534" y="746554"/>
            <a:ext cx="787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Огнем 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орудия уничтожил 6 вражеских боевых </a:t>
            </a:r>
            <a:r>
              <a:rPr lang="ru-RU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машин 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и большое количество живой силы врага. Фашистская атака захлебнулась. Гитлеровцы отступали, перегруппировав свои силы, снова пошли на прорыв. Их снова встречал огонь артиллеристов. Но с каждым часом плотность огня слабела. Умолкали выведенные из строя орудия, один за другим падали бойцы на землю. Тяжело ранило командира батареи лейтенанта Соколова. </a:t>
            </a:r>
            <a:endParaRPr lang="ru-RU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69" y="247710"/>
            <a:ext cx="2460865" cy="328502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4069" y="2993323"/>
            <a:ext cx="1069046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                    Но 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Никита Токарликов, собрав все свои силы в кулак, </a:t>
            </a:r>
            <a:r>
              <a:rPr lang="ru-RU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превозмогая 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боль и усталость, продолжал выпускать снаряд </a:t>
            </a:r>
            <a:endParaRPr lang="ru-RU" sz="20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ru-RU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за 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снарядом на врага. И когда пришло подкрепление, Никиту Евдокимовича нашли мертвым, лежащим рядом с пушкой. До последней капли крови он выполнял приказ Родины. Участок, где вел бой артиллерийский расчет сержанта Токарликова Н.Е., был усеян трупами фашистов и обломками дымящихся танков. 24 марта 1945 года Токарликову Никите Евдокимовичу было присвоено звание Героя Советского Союза посмертно.</a:t>
            </a:r>
          </a:p>
          <a:p>
            <a:pPr algn="just"/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Награжден медалью «За отвагу», орденом Ленина и медалью «Золотая Звезда». Похоронен в городе Жагаре Литовской республики.</a:t>
            </a:r>
          </a:p>
          <a:p>
            <a:endParaRPr lang="ru-RU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ru-RU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   </a:t>
            </a:r>
            <a:endParaRPr lang="ru-RU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38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очему Гитлера наградили медалью &amp;quot;За отвагу&amp;quot;?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00" y="2294277"/>
            <a:ext cx="41529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407" y="2083900"/>
            <a:ext cx="3535156" cy="3468757"/>
          </a:xfrm>
          <a:prstGeom prst="rect">
            <a:avLst/>
          </a:prstGeom>
        </p:spPr>
      </p:pic>
      <p:pic>
        <p:nvPicPr>
          <p:cNvPr id="2052" name="Picture 4" descr="Лицевая и оборотная стороны медали &amp;quot;Золотая Звезда&amp;quot; № 178 генерал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2083900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831" y="855232"/>
            <a:ext cx="3066976" cy="40893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094922" y="291548"/>
            <a:ext cx="84018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spc="10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Награжден </a:t>
            </a:r>
            <a:r>
              <a:rPr lang="ru-RU" sz="3600" spc="10" dirty="0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медалью «За </a:t>
            </a:r>
            <a:r>
              <a:rPr lang="ru-RU" sz="3600" spc="10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отвагу», орденом Ленина </a:t>
            </a:r>
            <a:endParaRPr lang="ru-RU" sz="3600" spc="10" dirty="0" smtClean="0">
              <a:solidFill>
                <a:schemeClr val="tx1">
                  <a:lumMod val="95000"/>
                </a:schemeClr>
              </a:solidFill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r>
              <a:rPr lang="ru-RU" sz="3600" spc="10" dirty="0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и медалью «Золотая </a:t>
            </a:r>
            <a:r>
              <a:rPr lang="ru-RU" sz="3600" spc="10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Звезда».</a:t>
            </a:r>
            <a:endParaRPr lang="ru-RU" sz="36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71600" y="5552657"/>
            <a:ext cx="7772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Герой Советского Союза</a:t>
            </a:r>
            <a:endParaRPr lang="ru-RU" sz="3600" b="0" i="0" dirty="0"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85884" y="6927334"/>
            <a:ext cx="2832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OpenSans"/>
              </a:rPr>
              <a:t>Герой Советского Союза</a:t>
            </a:r>
            <a:endParaRPr lang="ru-RU" dirty="0">
              <a:latin typeface="OpenSans"/>
            </a:endParaRPr>
          </a:p>
        </p:txBody>
      </p:sp>
    </p:spTree>
    <p:extLst>
      <p:ext uri="{BB962C8B-B14F-4D97-AF65-F5344CB8AC3E}">
        <p14:creationId xmlns:p14="http://schemas.microsoft.com/office/powerpoint/2010/main" val="48870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7215" y="661459"/>
            <a:ext cx="2659189" cy="402907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5486" y="661459"/>
            <a:ext cx="7213600" cy="5774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Ахмадуллин </a:t>
            </a:r>
            <a:r>
              <a:rPr lang="ru-RU" sz="6000" b="1" dirty="0" err="1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Мутык</a:t>
            </a:r>
            <a:r>
              <a:rPr lang="ru-RU" sz="6000" b="1" dirty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6000" b="1" dirty="0" err="1" smtClean="0">
                <a:solidFill>
                  <a:schemeClr val="tx1">
                    <a:lumMod val="8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Ахметзянович</a:t>
            </a:r>
            <a:endParaRPr lang="ru-RU" sz="6000" b="1" dirty="0" smtClean="0">
              <a:solidFill>
                <a:schemeClr val="tx1">
                  <a:lumMod val="8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ru-RU" sz="4800" b="1" dirty="0" smtClean="0">
              <a:solidFill>
                <a:schemeClr val="tx1">
                  <a:lumMod val="85000"/>
                </a:schemeClr>
              </a:solidFill>
              <a:latin typeface="Roboto"/>
            </a:endParaRPr>
          </a:p>
          <a:p>
            <a:pPr algn="r"/>
            <a:r>
              <a:rPr lang="ru-RU" sz="4800" b="1" dirty="0" smtClean="0">
                <a:solidFill>
                  <a:schemeClr val="tx1">
                    <a:lumMod val="85000"/>
                  </a:schemeClr>
                </a:solidFill>
                <a:latin typeface="Roboto"/>
              </a:rPr>
              <a:t>     </a:t>
            </a:r>
            <a:r>
              <a:rPr lang="ru-RU" sz="4800" b="1" dirty="0" smtClean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</a:rPr>
              <a:t>12.10.1910 –                                                18.12.1974 г.</a:t>
            </a:r>
          </a:p>
          <a:p>
            <a:r>
              <a:rPr lang="ru-RU" sz="4800" b="1" dirty="0">
                <a:solidFill>
                  <a:schemeClr val="tx1">
                    <a:lumMod val="85000"/>
                  </a:schemeClr>
                </a:solidFill>
                <a:latin typeface="Roboto"/>
              </a:rPr>
              <a:t> </a:t>
            </a:r>
            <a:r>
              <a:rPr lang="ru-RU" sz="4800" b="1" dirty="0" smtClean="0">
                <a:solidFill>
                  <a:schemeClr val="tx1">
                    <a:lumMod val="85000"/>
                  </a:schemeClr>
                </a:solidFill>
                <a:latin typeface="Roboto"/>
              </a:rPr>
              <a:t>           </a:t>
            </a:r>
            <a:endParaRPr lang="ru-RU" sz="4800" b="1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03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9733" y="222339"/>
            <a:ext cx="882226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Roboto"/>
              </a:rPr>
              <a:t>В </a:t>
            </a:r>
            <a:r>
              <a:rPr lang="ru-RU" sz="2400" dirty="0">
                <a:latin typeface="Roboto"/>
              </a:rPr>
              <a:t>деревне </a:t>
            </a:r>
            <a:r>
              <a:rPr lang="ru-RU" sz="2400" dirty="0" err="1">
                <a:latin typeface="Roboto"/>
              </a:rPr>
              <a:t>Урсалабаш</a:t>
            </a:r>
            <a:r>
              <a:rPr lang="ru-RU" sz="2400" dirty="0">
                <a:latin typeface="Roboto"/>
              </a:rPr>
              <a:t> </a:t>
            </a:r>
            <a:r>
              <a:rPr lang="ru-RU" sz="2400" dirty="0" err="1">
                <a:latin typeface="Roboto"/>
              </a:rPr>
              <a:t>Бугульминского</a:t>
            </a:r>
            <a:r>
              <a:rPr lang="ru-RU" sz="2400" dirty="0">
                <a:latin typeface="Roboto"/>
              </a:rPr>
              <a:t> кантона </a:t>
            </a:r>
            <a:r>
              <a:rPr lang="ru-RU" sz="2400" dirty="0" err="1">
                <a:latin typeface="Roboto"/>
              </a:rPr>
              <a:t>Альметьевской</a:t>
            </a:r>
            <a:r>
              <a:rPr lang="ru-RU" sz="2400" dirty="0">
                <a:latin typeface="Roboto"/>
              </a:rPr>
              <a:t> волости, ныне Альметьевского района Республики </a:t>
            </a:r>
            <a:r>
              <a:rPr lang="ru-RU" sz="2400" dirty="0" err="1">
                <a:latin typeface="Roboto"/>
              </a:rPr>
              <a:t>Татарстанв</a:t>
            </a:r>
            <a:r>
              <a:rPr lang="ru-RU" sz="2400" dirty="0">
                <a:latin typeface="Roboto"/>
              </a:rPr>
              <a:t> крестьянской семье 12 октября 1910 года </a:t>
            </a:r>
            <a:r>
              <a:rPr lang="ru-RU" sz="2400" dirty="0" smtClean="0">
                <a:latin typeface="Roboto"/>
              </a:rPr>
              <a:t>родился </a:t>
            </a:r>
            <a:r>
              <a:rPr lang="ru-RU" sz="2400" dirty="0">
                <a:latin typeface="Roboto"/>
              </a:rPr>
              <a:t>наш земляк Ахмадуллин </a:t>
            </a:r>
            <a:r>
              <a:rPr lang="ru-RU" sz="2400" dirty="0" err="1">
                <a:latin typeface="Roboto"/>
              </a:rPr>
              <a:t>Мутык</a:t>
            </a:r>
            <a:r>
              <a:rPr lang="ru-RU" sz="2400" dirty="0">
                <a:latin typeface="Roboto"/>
              </a:rPr>
              <a:t> </a:t>
            </a:r>
            <a:r>
              <a:rPr lang="ru-RU" sz="2400" dirty="0" err="1">
                <a:latin typeface="Roboto"/>
              </a:rPr>
              <a:t>Ахметзянович</a:t>
            </a:r>
            <a:r>
              <a:rPr lang="ru-RU" sz="2400" dirty="0">
                <a:latin typeface="Roboto"/>
              </a:rPr>
              <a:t>. Окончив начальную школу, трудился в колхозе, а перед войной переехал в Ленинградскую область и работал в леспромхозе.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15" y="222339"/>
            <a:ext cx="2371851" cy="359371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31067" y="2899995"/>
            <a:ext cx="84666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10" dirty="0">
                <a:latin typeface="Helvetica" panose="020B0604020202020204" pitchFamily="34" charset="0"/>
                <a:ea typeface="Calibri" panose="020F0502020204030204" pitchFamily="34" charset="0"/>
              </a:rPr>
              <a:t>В Советской Армии служил в 1932-1934 годах. В боевых действиях во время Великой Отечественной войны </a:t>
            </a:r>
            <a:r>
              <a:rPr lang="ru-RU" sz="2400" spc="10" dirty="0" err="1">
                <a:latin typeface="Helvetica" panose="020B0604020202020204" pitchFamily="34" charset="0"/>
                <a:ea typeface="Calibri" panose="020F0502020204030204" pitchFamily="34" charset="0"/>
              </a:rPr>
              <a:t>Мутык</a:t>
            </a:r>
            <a:r>
              <a:rPr lang="ru-RU" sz="2400" spc="10" dirty="0"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2400" spc="10" dirty="0" err="1">
                <a:latin typeface="Helvetica" panose="020B0604020202020204" pitchFamily="34" charset="0"/>
                <a:ea typeface="Calibri" panose="020F0502020204030204" pitchFamily="34" charset="0"/>
              </a:rPr>
              <a:t>Ахметзянович</a:t>
            </a:r>
            <a:r>
              <a:rPr lang="ru-RU" sz="2400" spc="10" dirty="0">
                <a:latin typeface="Helvetica" panose="020B0604020202020204" pitchFamily="34" charset="0"/>
                <a:ea typeface="Calibri" panose="020F0502020204030204" pitchFamily="34" charset="0"/>
              </a:rPr>
              <a:t> принимал участие с1942 по 1945 год. Служил на Карельском фронте, потом форсировал Днепр, наступал по Украине, Молдавии.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82134" y="4961467"/>
            <a:ext cx="106849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10" dirty="0">
                <a:latin typeface="Helvetica" panose="020B0604020202020204" pitchFamily="34" charset="0"/>
                <a:ea typeface="Calibri" panose="020F0502020204030204" pitchFamily="34" charset="0"/>
              </a:rPr>
              <a:t>В ночь на 5 декабря 1944 года командир саперного отделения третьего инженерно-саперного батальона сержант Ахмадуллин, в районе города </a:t>
            </a:r>
            <a:r>
              <a:rPr lang="ru-RU" sz="2400" spc="10" dirty="0" err="1">
                <a:latin typeface="Helvetica" panose="020B0604020202020204" pitchFamily="34" charset="0"/>
                <a:ea typeface="Calibri" panose="020F0502020204030204" pitchFamily="34" charset="0"/>
              </a:rPr>
              <a:t>Эрчи</a:t>
            </a:r>
            <a:r>
              <a:rPr lang="ru-RU" sz="2400" spc="10" dirty="0">
                <a:latin typeface="Helvetica" panose="020B0604020202020204" pitchFamily="34" charset="0"/>
                <a:ea typeface="Calibri" panose="020F0502020204030204" pitchFamily="34" charset="0"/>
              </a:rPr>
              <a:t> (под Будапештом), под артиллерийским огнем противника переправил на лодке первым рейсом десант из 18 человек.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6461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3" y="222340"/>
            <a:ext cx="2252133" cy="34123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11" y="3644718"/>
            <a:ext cx="4067175" cy="304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9012" y="3644454"/>
            <a:ext cx="3048264" cy="30482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0251" y="2976033"/>
            <a:ext cx="4072481" cy="30482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707" y="399067"/>
            <a:ext cx="2024047" cy="304826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5580" y="2976033"/>
            <a:ext cx="3609869" cy="276429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675467" y="222340"/>
            <a:ext cx="77046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500"/>
              </a:spcBef>
              <a:spcAft>
                <a:spcPts val="1500"/>
              </a:spcAft>
            </a:pPr>
            <a:r>
              <a:rPr lang="ru-RU" sz="3600" spc="10" dirty="0" smtClean="0">
                <a:latin typeface="Helvetica" panose="020B0604020202020204" pitchFamily="34" charset="0"/>
                <a:ea typeface="Times New Roman" panose="02020603050405020304" pitchFamily="18" charset="0"/>
              </a:rPr>
              <a:t>Награжден орденом Красной Звезды, медалями «За боевые заслуги», «За взятие Будапешта», «За отвагу», трудовой медалью «За доблестный труд».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37467" y="5915668"/>
            <a:ext cx="6502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OpenSans"/>
              </a:rPr>
              <a:t>Герой Советского Союза</a:t>
            </a:r>
            <a:endParaRPr lang="ru-RU" sz="3600" dirty="0">
              <a:latin typeface="OpenSans"/>
            </a:endParaRPr>
          </a:p>
        </p:txBody>
      </p:sp>
    </p:spTree>
    <p:extLst>
      <p:ext uri="{BB962C8B-B14F-4D97-AF65-F5344CB8AC3E}">
        <p14:creationId xmlns:p14="http://schemas.microsoft.com/office/powerpoint/2010/main" val="364078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4457" y="682171"/>
            <a:ext cx="109352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АЛАЕВ </a:t>
            </a:r>
            <a:endParaRPr lang="ru-RU" sz="6000" b="1" dirty="0" smtClean="0">
              <a:solidFill>
                <a:schemeClr val="tx1">
                  <a:lumMod val="9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6000" b="1" dirty="0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МИХАИЛ </a:t>
            </a:r>
          </a:p>
          <a:p>
            <a:r>
              <a:rPr lang="ru-RU" sz="6000" b="1" dirty="0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КОНСТАНТИНОВИЧ</a:t>
            </a:r>
          </a:p>
          <a:p>
            <a:endParaRPr lang="ru-RU" sz="6000" b="1" dirty="0" smtClean="0">
              <a:solidFill>
                <a:schemeClr val="tx1">
                  <a:lumMod val="9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4800" b="1" i="0" dirty="0" smtClean="0">
                <a:solidFill>
                  <a:schemeClr val="tx1">
                    <a:lumMod val="95000"/>
                  </a:schemeClr>
                </a:solidFill>
                <a:effectLst/>
                <a:latin typeface="Calibri" panose="020F0502020204030204" pitchFamily="34" charset="0"/>
                <a:cs typeface="Helvetica" panose="020B0604020202020204" pitchFamily="34" charset="0"/>
              </a:rPr>
              <a:t>                  25.11.1925-</a:t>
            </a:r>
          </a:p>
          <a:p>
            <a:r>
              <a:rPr lang="ru-RU" sz="4800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ru-RU" sz="4800" b="1" dirty="0" smtClean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Helvetica" panose="020B0604020202020204" pitchFamily="34" charset="0"/>
              </a:rPr>
              <a:t>                             06.09.1946г.</a:t>
            </a:r>
            <a:endParaRPr lang="ru-RU" sz="4800" b="1" i="0" dirty="0" smtClean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cs typeface="Helvetica" panose="020B0604020202020204" pitchFamily="34" charset="0"/>
            </a:endParaRPr>
          </a:p>
          <a:p>
            <a:r>
              <a:rPr lang="ru-RU" sz="6000" b="1" i="0" dirty="0" smtClean="0">
                <a:solidFill>
                  <a:schemeClr val="tx1">
                    <a:lumMod val="95000"/>
                  </a:schemeClr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       </a:t>
            </a:r>
            <a:endParaRPr lang="ru-RU" sz="6000" b="1" i="0" dirty="0">
              <a:solidFill>
                <a:schemeClr val="tx1">
                  <a:lumMod val="95000"/>
                </a:schemeClr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0858" y="1302032"/>
            <a:ext cx="3083371" cy="434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20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62513" y="0"/>
            <a:ext cx="88972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Родился 25 ноября 1925 года в  </a:t>
            </a:r>
            <a:r>
              <a:rPr lang="ru-RU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с.Васильевка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 Ново-</a:t>
            </a:r>
            <a:r>
              <a:rPr lang="ru-RU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Письмянского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, ныне Альметьевского района Республики Татарстан. Ушел на фронт в начале 1943 года. Боевое крещение получил в апреле 1943 года.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71" y="130629"/>
            <a:ext cx="2311752" cy="325746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83557" y="1569660"/>
            <a:ext cx="90819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Calibri" panose="020F0502020204030204" pitchFamily="34" charset="0"/>
              </a:rPr>
              <a:t>14 января 1945 года во время боев за польский город </a:t>
            </a:r>
            <a:r>
              <a:rPr lang="ru-RU" sz="2400" dirty="0" err="1">
                <a:latin typeface="Calibri" panose="020F0502020204030204" pitchFamily="34" charset="0"/>
              </a:rPr>
              <a:t>Родои</a:t>
            </a:r>
            <a:r>
              <a:rPr lang="ru-RU" sz="2400" dirty="0">
                <a:latin typeface="Calibri" panose="020F0502020204030204" pitchFamily="34" charset="0"/>
              </a:rPr>
              <a:t> гвардии сержант  М.К. </a:t>
            </a:r>
            <a:r>
              <a:rPr lang="ru-RU" sz="2400" dirty="0" err="1">
                <a:latin typeface="Calibri" panose="020F0502020204030204" pitchFamily="34" charset="0"/>
              </a:rPr>
              <a:t>Алаев</a:t>
            </a:r>
            <a:r>
              <a:rPr lang="ru-RU" sz="2400" dirty="0">
                <a:latin typeface="Calibri" panose="020F0502020204030204" pitchFamily="34" charset="0"/>
              </a:rPr>
              <a:t> первым ворвался на вражескую траншею, уничтожив 12 немецких солдат, а троих взял в плен. За проявленную отвагу 20-летний артиллерист был награжден орденом боевой Славы II степени.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7371" y="3286229"/>
            <a:ext cx="117130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Весна 1945 года. 17 апреля 1945 года 216-й полк прорвал </a:t>
            </a:r>
            <a:r>
              <a:rPr lang="ru-RU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Одерско-Нейсенский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 рубеж обороны противника, форсировал реку Шпрее, захватил плацдарм для наступления на Берлин. Молодой автоматчик </a:t>
            </a:r>
            <a:r>
              <a:rPr lang="ru-RU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Алаев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 и здесь отличился своим бесстрашием: первым поднявшись в атаку, очистил траншею от врагов, заставил навеки замолчать немецкий пулемет.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7371" y="5104667"/>
            <a:ext cx="117130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19 апреля в бою за железнодорожную станцию </a:t>
            </a:r>
            <a:r>
              <a:rPr lang="ru-RU" sz="2400" dirty="0" err="1"/>
              <a:t>Долгелин</a:t>
            </a:r>
            <a:r>
              <a:rPr lang="ru-RU" sz="2400" dirty="0"/>
              <a:t>, увлекая бойцов бесстрашием и мужеством, он снова первым ворвался в расположение врага и сразил очередью из автомата трех противников, захватив одного в плен.</a:t>
            </a:r>
          </a:p>
        </p:txBody>
      </p:sp>
    </p:spTree>
    <p:extLst>
      <p:ext uri="{BB962C8B-B14F-4D97-AF65-F5344CB8AC3E}">
        <p14:creationId xmlns:p14="http://schemas.microsoft.com/office/powerpoint/2010/main" val="2604193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08" y="1673432"/>
            <a:ext cx="2572071" cy="362428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0743" y="1673432"/>
            <a:ext cx="39769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Представлен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к ордену </a:t>
            </a:r>
            <a:endParaRPr lang="ru-RU" sz="2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боевой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Славы  I степени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198" y="1105178"/>
            <a:ext cx="2340202" cy="476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090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9315" y="504862"/>
            <a:ext cx="226802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chemeClr val="tx1">
                    <a:lumMod val="95000"/>
                  </a:schemeClr>
                </a:solidFill>
                <a:latin typeface="Roboto"/>
              </a:rPr>
              <a:t>САЛАХУТДИНОВ</a:t>
            </a:r>
          </a:p>
          <a:p>
            <a:r>
              <a:rPr lang="ru-RU" sz="6000" b="1" dirty="0" smtClean="0">
                <a:solidFill>
                  <a:schemeClr val="tx1">
                    <a:lumMod val="95000"/>
                  </a:schemeClr>
                </a:solidFill>
                <a:latin typeface="Roboto"/>
              </a:rPr>
              <a:t>ГАРАФУТДИН </a:t>
            </a:r>
          </a:p>
          <a:p>
            <a:r>
              <a:rPr lang="ru-RU" sz="6000" b="1" dirty="0" smtClean="0">
                <a:solidFill>
                  <a:schemeClr val="tx1">
                    <a:lumMod val="95000"/>
                  </a:schemeClr>
                </a:solidFill>
                <a:latin typeface="Roboto"/>
              </a:rPr>
              <a:t>САЛАХУТДИНОВИЧ</a:t>
            </a:r>
          </a:p>
          <a:p>
            <a:endParaRPr lang="ru-RU" sz="6000" b="1" i="0" dirty="0">
              <a:solidFill>
                <a:schemeClr val="tx1">
                  <a:lumMod val="95000"/>
                </a:schemeClr>
              </a:solidFill>
              <a:effectLst/>
              <a:latin typeface="Roboto"/>
            </a:endParaRPr>
          </a:p>
          <a:p>
            <a:r>
              <a:rPr lang="ru-RU" sz="4800" b="1" dirty="0" smtClean="0">
                <a:solidFill>
                  <a:schemeClr val="tx1">
                    <a:lumMod val="95000"/>
                  </a:schemeClr>
                </a:solidFill>
                <a:latin typeface="Roboto"/>
              </a:rPr>
              <a:t>              01.02.1020-</a:t>
            </a:r>
          </a:p>
          <a:p>
            <a:r>
              <a:rPr lang="ru-RU" sz="4800" b="1" i="0" dirty="0" smtClean="0">
                <a:solidFill>
                  <a:schemeClr val="tx1">
                    <a:lumMod val="95000"/>
                  </a:schemeClr>
                </a:solidFill>
                <a:effectLst/>
                <a:latin typeface="Roboto"/>
              </a:rPr>
              <a:t>                    19.12.1975г.</a:t>
            </a:r>
            <a:endParaRPr lang="ru-RU" sz="4800" b="1" i="0" dirty="0">
              <a:solidFill>
                <a:schemeClr val="tx1">
                  <a:lumMod val="95000"/>
                </a:schemeClr>
              </a:solidFill>
              <a:effectLst/>
              <a:latin typeface="Roboto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659" y="504861"/>
            <a:ext cx="3564160" cy="42993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659" y="504862"/>
            <a:ext cx="3564160" cy="429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34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09256" y="282804"/>
            <a:ext cx="86650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Родился 1 февраля 1920 года в селе </a:t>
            </a:r>
            <a:r>
              <a:rPr lang="ru-RU" sz="2000" dirty="0" err="1"/>
              <a:t>Тайсуганово</a:t>
            </a:r>
            <a:r>
              <a:rPr lang="ru-RU" sz="2000" dirty="0"/>
              <a:t> ныне Альметьевского района Республики Татарстан в семье рабочего. По национальности татарин. Окончил 4 класса. Работал плотником в колхозе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28" y="282804"/>
            <a:ext cx="2278579" cy="275068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19314" y="3402818"/>
            <a:ext cx="11872686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500"/>
              </a:spcBef>
              <a:spcAft>
                <a:spcPts val="1500"/>
              </a:spcAft>
            </a:pPr>
            <a:r>
              <a:rPr lang="ru-RU" sz="2000" spc="10" dirty="0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.Самолет </a:t>
            </a:r>
            <a:r>
              <a:rPr lang="ru-RU" sz="2000" spc="10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«Фокке-Вульф-190» прорвался к колонне, но ефрейтор </a:t>
            </a:r>
            <a:r>
              <a:rPr lang="ru-RU" sz="2000" spc="10" dirty="0" err="1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Салахутдинов</a:t>
            </a:r>
            <a:r>
              <a:rPr lang="ru-RU" sz="2000" spc="10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смог сбить его. Самолет загорелся и упал в районе города </a:t>
            </a:r>
            <a:r>
              <a:rPr lang="ru-RU" sz="2000" spc="10" dirty="0" err="1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Барут</a:t>
            </a:r>
            <a:r>
              <a:rPr lang="ru-RU" sz="2000" spc="10" dirty="0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. 2</a:t>
            </a:r>
            <a:r>
              <a:rPr lang="ru-RU" sz="2000" spc="10" dirty="0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2 </a:t>
            </a:r>
            <a:r>
              <a:rPr lang="ru-RU" sz="2000" spc="10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апреля 1945 года при освобождении населенного пункта </a:t>
            </a:r>
            <a:r>
              <a:rPr lang="ru-RU" sz="2000" spc="10" dirty="0" err="1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Витшток</a:t>
            </a:r>
            <a:r>
              <a:rPr lang="ru-RU" sz="2000" spc="10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(западнее города Дрезден, Германия) </a:t>
            </a:r>
            <a:r>
              <a:rPr lang="ru-RU" sz="2000" spc="10" dirty="0" err="1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Салахутдинов</a:t>
            </a:r>
            <a:r>
              <a:rPr lang="ru-RU" sz="2000" spc="10" dirty="0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ru-RU" sz="2000" spc="10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из пулемета уничтожил 16 немецких солдат. 62 немецких солдата было взято в плен. В том числе из офицерского </a:t>
            </a:r>
            <a:r>
              <a:rPr lang="ru-RU" sz="2000" spc="10" dirty="0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состава.</a:t>
            </a:r>
            <a:endParaRPr lang="ru-RU" sz="2000" dirty="0" smtClean="0">
              <a:solidFill>
                <a:schemeClr val="tx1">
                  <a:lumMod val="95000"/>
                </a:schemeClr>
              </a:solidFill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>
              <a:spcBef>
                <a:spcPts val="1500"/>
              </a:spcBef>
              <a:spcAft>
                <a:spcPts val="1500"/>
              </a:spcAft>
            </a:pPr>
            <a:r>
              <a:rPr lang="ru-RU" sz="2000" spc="10" dirty="0" smtClean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Указом </a:t>
            </a:r>
            <a:r>
              <a:rPr lang="ru-RU" sz="2000" spc="10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Президиума Верховного Совета СССР от 27 июня 1945 года за мужество, отвагу и героизм, проявленные в борьбе с немецко-фашистскими захватчиками </a:t>
            </a:r>
            <a:r>
              <a:rPr lang="ru-RU" sz="2000" spc="10" dirty="0" err="1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Салахутдинов</a:t>
            </a:r>
            <a:r>
              <a:rPr lang="ru-RU" sz="2000" spc="10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ru-RU" sz="2000" spc="10" dirty="0" err="1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Гарафутдин</a:t>
            </a:r>
            <a:r>
              <a:rPr lang="ru-RU" sz="2000" spc="10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ru-RU" sz="2000" spc="10" dirty="0" err="1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Салахутдинович</a:t>
            </a:r>
            <a:r>
              <a:rPr lang="ru-RU" sz="2000" spc="10" dirty="0">
                <a:solidFill>
                  <a:schemeClr val="tx1">
                    <a:lumMod val="9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награжден орденом Славы 1-й степени (№ 267).</a:t>
            </a:r>
            <a:endParaRPr lang="ru-RU" sz="2000" dirty="0">
              <a:solidFill>
                <a:schemeClr val="tx1">
                  <a:lumMod val="95000"/>
                </a:schemeClr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255" y="1556158"/>
            <a:ext cx="88827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 февраля 1945 года (наградной лист от 18 января 1945 года) приказом по 3-й гвардейской танковой армии ефрейтор </a:t>
            </a:r>
            <a:r>
              <a:rPr lang="ru-RU" dirty="0" err="1"/>
              <a:t>Салахутдинов</a:t>
            </a:r>
            <a:r>
              <a:rPr lang="ru-RU" dirty="0"/>
              <a:t> </a:t>
            </a:r>
            <a:r>
              <a:rPr lang="ru-RU" dirty="0" err="1"/>
              <a:t>Гарафутдин</a:t>
            </a:r>
            <a:r>
              <a:rPr lang="ru-RU" dirty="0"/>
              <a:t> </a:t>
            </a:r>
            <a:r>
              <a:rPr lang="ru-RU" dirty="0" err="1"/>
              <a:t>Салахутдинович</a:t>
            </a:r>
            <a:r>
              <a:rPr lang="ru-RU" dirty="0"/>
              <a:t> награжден орденом Славы 2-й степени (№ 10196).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35086" y="2479488"/>
            <a:ext cx="90569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20 апреля 1945 года 54-я гвардейская танковая бригада совершала марш в направлении города Дрезден (Германия). На движущуюся колонну танков и автомашин был совершен массовый налет авиации противника. </a:t>
            </a:r>
          </a:p>
        </p:txBody>
      </p:sp>
    </p:spTree>
    <p:extLst>
      <p:ext uri="{BB962C8B-B14F-4D97-AF65-F5344CB8AC3E}">
        <p14:creationId xmlns:p14="http://schemas.microsoft.com/office/powerpoint/2010/main" val="3064481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34" y="222384"/>
            <a:ext cx="2280102" cy="275563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72229" y="222384"/>
            <a:ext cx="6371771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500"/>
              </a:spcBef>
              <a:spcAft>
                <a:spcPts val="1500"/>
              </a:spcAft>
            </a:pPr>
            <a:r>
              <a:rPr lang="ru-RU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Награжден орденом</a:t>
            </a:r>
          </a:p>
          <a:p>
            <a:pPr lvl="0">
              <a:spcBef>
                <a:spcPts val="1500"/>
              </a:spcBef>
              <a:spcAft>
                <a:spcPts val="1500"/>
              </a:spcAft>
            </a:pPr>
            <a:r>
              <a:rPr lang="ru-RU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славы</a:t>
            </a:r>
            <a:r>
              <a:rPr lang="en-US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</a:t>
            </a:r>
            <a:r>
              <a:rPr lang="ru-RU" sz="3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</a:t>
            </a:r>
            <a:r>
              <a:rPr lang="en-US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II</a:t>
            </a:r>
            <a:r>
              <a:rPr lang="ru-RU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III</a:t>
            </a:r>
          </a:p>
          <a:p>
            <a:pPr lvl="0">
              <a:spcBef>
                <a:spcPts val="1500"/>
              </a:spcBef>
              <a:spcAft>
                <a:spcPts val="1500"/>
              </a:spcAft>
            </a:pPr>
            <a:r>
              <a:rPr lang="en-US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степени Славы,</a:t>
            </a:r>
            <a:endParaRPr lang="ru-RU" sz="3600" dirty="0">
              <a:solidFill>
                <a:prstClr val="white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0522" y="777144"/>
            <a:ext cx="1930400" cy="39380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2660" y="2049466"/>
            <a:ext cx="1976573" cy="39267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44" y="4206481"/>
            <a:ext cx="4165600" cy="16143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9169" y="3590117"/>
            <a:ext cx="1402202" cy="28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293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473" y="167305"/>
            <a:ext cx="7256474" cy="50783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ТИМЕРГАЛИЕВ</a:t>
            </a:r>
          </a:p>
          <a:p>
            <a:r>
              <a:rPr lang="ru-RU" sz="6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КУРБАН</a:t>
            </a:r>
          </a:p>
          <a:p>
            <a:r>
              <a:rPr lang="ru-RU" sz="6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ТЕМИРГАЛЕЕВИЧ</a:t>
            </a:r>
          </a:p>
          <a:p>
            <a:endParaRPr lang="ru-RU" sz="4800" b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48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  19.09.1924 </a:t>
            </a:r>
            <a:r>
              <a:rPr lang="ru-RU" sz="4800" b="1" dirty="0">
                <a:latin typeface="Helvetica" panose="020B0604020202020204" pitchFamily="34" charset="0"/>
                <a:cs typeface="Helvetica" panose="020B0604020202020204" pitchFamily="34" charset="0"/>
              </a:rPr>
              <a:t>— </a:t>
            </a:r>
            <a:endParaRPr lang="ru-RU" sz="4800" b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48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         19.02.1982г.</a:t>
            </a:r>
            <a:endParaRPr lang="ru-RU" sz="4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261" y="367454"/>
            <a:ext cx="3883515" cy="545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37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47" y="439058"/>
            <a:ext cx="2609850" cy="3657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65713" y="439058"/>
            <a:ext cx="86505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Родился 19 сентября 1924 года в деревне </a:t>
            </a:r>
            <a:r>
              <a:rPr lang="ru-RU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Кильдибяк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 Сабинского района Республики Татарстан. Татарин. Окончил 7 классов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65713" y="1030515"/>
            <a:ext cx="82731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Трудился в колхозе в своем </a:t>
            </a:r>
            <a:r>
              <a:rPr lang="ru-RU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селе.В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 августе 1942 года был призван в Красную Армию. В боях Великой Отечественной войны с мая 1943 года. К лету 1944 года ефрейтор </a:t>
            </a:r>
            <a:r>
              <a:rPr lang="ru-RU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Тимергалиев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 — пулеметчик 504-го отдельного пулеметно-артиллерийского батальона.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65712" y="2353954"/>
            <a:ext cx="82731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24 июня 1944 года в бою северо-западнее города Жлобин пулеметчик ефрейтор </a:t>
            </a:r>
            <a:r>
              <a:rPr lang="ru-RU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Тимергалиев</a:t>
            </a:r>
            <a:r>
              <a:rPr lang="ru-RU" sz="2000" dirty="0">
                <a:latin typeface="Helvetica" panose="020B0604020202020204" pitchFamily="34" charset="0"/>
                <a:cs typeface="Helvetica" panose="020B0604020202020204" pitchFamily="34" charset="0"/>
              </a:rPr>
              <a:t> под огнём противника вынес с поля боя в безопасное место тяжелораненого командира роты и 10 раненых бойцов с оружием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65711" y="3677393"/>
            <a:ext cx="8519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14-15 января при овладении населенным пунктом </a:t>
            </a:r>
            <a:r>
              <a:rPr lang="ru-RU" dirty="0" err="1"/>
              <a:t>Гурна</a:t>
            </a:r>
            <a:r>
              <a:rPr lang="ru-RU" dirty="0"/>
              <a:t> младший сержант </a:t>
            </a:r>
            <a:r>
              <a:rPr lang="ru-RU" dirty="0" err="1"/>
              <a:t>Тимергалиев</a:t>
            </a:r>
            <a:r>
              <a:rPr lang="ru-RU" dirty="0"/>
              <a:t>, уже командир расчета станкового пулемета,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1646" y="4262168"/>
            <a:ext cx="114939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точным огнём подавил 2 пулеметные точки противника, чем способствовал успеху продвижения своей роты. Ворвавшись в траншею врага, истребил несколько противников, гранатой разрушил дзот.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7999" y="5185499"/>
            <a:ext cx="110308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22-24 апреля младший сержант </a:t>
            </a:r>
            <a:r>
              <a:rPr lang="ru-RU" dirty="0" err="1"/>
              <a:t>Тимергалиев</a:t>
            </a:r>
            <a:r>
              <a:rPr lang="ru-RU" dirty="0"/>
              <a:t> с группой разведчиков в числе первых вплавь преодолел реку </a:t>
            </a:r>
            <a:r>
              <a:rPr lang="ru-RU" dirty="0" err="1"/>
              <a:t>Нейсе</a:t>
            </a:r>
            <a:r>
              <a:rPr lang="ru-RU" dirty="0"/>
              <a:t> у населенного пункта </a:t>
            </a:r>
            <a:r>
              <a:rPr lang="ru-RU" dirty="0" err="1"/>
              <a:t>Будерозе</a:t>
            </a:r>
            <a:r>
              <a:rPr lang="ru-RU" dirty="0"/>
              <a:t>, ворвался в расположение врага, гранатами и из автомата истребил до 10 пехотинцев.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46" y="439058"/>
            <a:ext cx="260985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56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0856" y="638630"/>
            <a:ext cx="6981373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500"/>
              </a:spcBef>
              <a:spcAft>
                <a:spcPts val="1500"/>
              </a:spcAft>
            </a:pPr>
            <a:r>
              <a:rPr lang="ru-RU" sz="3600" spc="10" dirty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Награжден орденом</a:t>
            </a:r>
          </a:p>
          <a:p>
            <a:pPr lvl="0">
              <a:spcBef>
                <a:spcPts val="1500"/>
              </a:spcBef>
              <a:spcAft>
                <a:spcPts val="1500"/>
              </a:spcAft>
            </a:pPr>
            <a:r>
              <a:rPr lang="ru-RU" sz="3600" spc="10" dirty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славы</a:t>
            </a:r>
            <a:r>
              <a:rPr lang="en-US" sz="3600" spc="10" dirty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I,II,III </a:t>
            </a:r>
            <a:r>
              <a:rPr lang="ru-RU" sz="3600" spc="10" dirty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степени </a:t>
            </a:r>
            <a:r>
              <a:rPr lang="ru-RU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Славы</a:t>
            </a:r>
            <a:r>
              <a:rPr lang="en-US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lang="ru-RU" sz="3600" spc="10" dirty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орденам </a:t>
            </a:r>
            <a:r>
              <a:rPr lang="ru-RU" sz="3600" spc="10" dirty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Октябрьской </a:t>
            </a:r>
            <a:r>
              <a:rPr lang="ru-RU" sz="3600" spc="10" dirty="0" smtClean="0">
                <a:solidFill>
                  <a:prstClr val="white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Революции</a:t>
            </a:r>
            <a:endParaRPr lang="ru-RU" sz="3600" dirty="0">
              <a:solidFill>
                <a:prstClr val="white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146" name="Picture 2" descr="Изображение наград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111" y="1832164"/>
            <a:ext cx="2300515" cy="463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508" y="3616098"/>
            <a:ext cx="1400175" cy="28479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7167" y="3549423"/>
            <a:ext cx="1428750" cy="29146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8343" y="3454318"/>
            <a:ext cx="1560284" cy="31048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294" y="188689"/>
            <a:ext cx="2784309" cy="390323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3331675"/>
            <a:ext cx="851268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3600" b="1" dirty="0">
                <a:latin typeface="Calibri" panose="020F0502020204030204" pitchFamily="34" charset="0"/>
              </a:rPr>
              <a:t>C</a:t>
            </a:r>
            <a:r>
              <a:rPr lang="ru-RU" sz="3600" b="1" dirty="0" smtClean="0">
                <a:latin typeface="Calibri" panose="020F0502020204030204" pitchFamily="34" charset="0"/>
              </a:rPr>
              <a:t>тал </a:t>
            </a:r>
            <a:r>
              <a:rPr lang="ru-RU" sz="3600" b="1" dirty="0">
                <a:latin typeface="Calibri" panose="020F0502020204030204" pitchFamily="34" charset="0"/>
              </a:rPr>
              <a:t>полным </a:t>
            </a:r>
            <a:r>
              <a:rPr lang="ru-RU" sz="3600" b="1" dirty="0" smtClean="0">
                <a:latin typeface="Calibri" panose="020F0502020204030204" pitchFamily="34" charset="0"/>
              </a:rPr>
              <a:t>кавалером</a:t>
            </a:r>
            <a:endParaRPr lang="en-US" sz="3600" b="1" dirty="0" smtClean="0">
              <a:latin typeface="Calibri" panose="020F0502020204030204" pitchFamily="34" charset="0"/>
            </a:endParaRPr>
          </a:p>
          <a:p>
            <a:r>
              <a:rPr lang="en-US" sz="3600" b="1" dirty="0">
                <a:latin typeface="Calibri" panose="020F0502020204030204" pitchFamily="34" charset="0"/>
              </a:rPr>
              <a:t> </a:t>
            </a:r>
            <a:r>
              <a:rPr lang="en-US" sz="3600" b="1" dirty="0" smtClean="0">
                <a:latin typeface="Calibri" panose="020F0502020204030204" pitchFamily="34" charset="0"/>
              </a:rPr>
              <a:t>       </a:t>
            </a:r>
            <a:r>
              <a:rPr lang="ru-RU" sz="3600" b="1" dirty="0" smtClean="0">
                <a:latin typeface="Calibri" panose="020F0502020204030204" pitchFamily="34" charset="0"/>
              </a:rPr>
              <a:t> </a:t>
            </a:r>
            <a:r>
              <a:rPr lang="ru-RU" sz="3600" b="1" dirty="0">
                <a:latin typeface="Calibri" panose="020F0502020204030204" pitchFamily="34" charset="0"/>
              </a:rPr>
              <a:t>ордена Славы</a:t>
            </a:r>
          </a:p>
        </p:txBody>
      </p:sp>
    </p:spTree>
    <p:extLst>
      <p:ext uri="{BB962C8B-B14F-4D97-AF65-F5344CB8AC3E}">
        <p14:creationId xmlns:p14="http://schemas.microsoft.com/office/powerpoint/2010/main" val="1184452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399" y="137857"/>
            <a:ext cx="3711877" cy="46835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83733" y="728133"/>
            <a:ext cx="57573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err="1"/>
              <a:t>Супонинский</a:t>
            </a:r>
            <a:r>
              <a:rPr lang="ru-RU" sz="6000" b="1" dirty="0"/>
              <a:t> Александр Анатольевич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6533" y="3979335"/>
            <a:ext cx="1111174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Родился </a:t>
            </a:r>
            <a:r>
              <a:rPr lang="ru-RU" sz="3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апреля 1978 года </a:t>
            </a:r>
            <a:endParaRPr lang="ru-RU" sz="32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селе </a:t>
            </a:r>
            <a:r>
              <a:rPr lang="ru-RU" sz="32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Шешминка</a:t>
            </a:r>
            <a:r>
              <a:rPr lang="ru-RU" sz="3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ныне </a:t>
            </a:r>
            <a:r>
              <a:rPr lang="ru-RU" sz="3200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Черемшанского</a:t>
            </a:r>
            <a:r>
              <a:rPr lang="ru-RU" sz="3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  <a:p>
            <a:r>
              <a:rPr lang="ru-RU" sz="32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Татарской </a:t>
            </a:r>
            <a:r>
              <a:rPr lang="ru-RU" sz="3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АССР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7224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266" y="189782"/>
            <a:ext cx="5114506" cy="357431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3467" y="189783"/>
            <a:ext cx="575733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Указом </a:t>
            </a:r>
            <a:r>
              <a:rPr lang="ru-RU" sz="2800" dirty="0"/>
              <a:t>Президента Российской Федерации («закрытым») от 12 марта 2000 года за мужество и героизм, проявленные при исполнении воинского долга в Северо-Кавказском регионе, гвардии старшему </a:t>
            </a:r>
            <a:r>
              <a:rPr lang="ru-RU" sz="2800" dirty="0" smtClean="0"/>
              <a:t>сержанту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95867" y="4160102"/>
            <a:ext cx="10058399" cy="1834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/>
          </a:p>
          <a:p>
            <a:r>
              <a:rPr lang="ru-RU" sz="2800" dirty="0" smtClean="0"/>
              <a:t>Супонинскому </a:t>
            </a:r>
            <a:r>
              <a:rPr lang="ru-RU" sz="2800" dirty="0"/>
              <a:t>Александру Анатольевичу присвоено звание Героя Российской Федерации с вручением особого знака отличия - медали "Золотая Звезда".</a:t>
            </a:r>
          </a:p>
        </p:txBody>
      </p:sp>
    </p:spTree>
    <p:extLst>
      <p:ext uri="{BB962C8B-B14F-4D97-AF65-F5344CB8AC3E}">
        <p14:creationId xmlns:p14="http://schemas.microsoft.com/office/powerpoint/2010/main" val="156728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myslide.ru/documents_7/2fe54c979937b8d97d6d4d37185567e3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67" y="457200"/>
            <a:ext cx="10143066" cy="618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197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186265"/>
            <a:ext cx="10397066" cy="648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568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909" y="421127"/>
            <a:ext cx="5358848" cy="40176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0534" y="1253067"/>
            <a:ext cx="4826000" cy="3780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феврале 2007 года имя Героя России </a:t>
            </a:r>
            <a:r>
              <a:rPr lang="ru-RU" sz="32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А.А. </a:t>
            </a:r>
            <a:r>
              <a:rPr lang="ru-RU" sz="3200" dirty="0" err="1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Супонинского</a:t>
            </a:r>
            <a:r>
              <a:rPr lang="ru-RU" sz="32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присвоено муниципальной школе №16 города Альметьевска.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69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890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34" y="2978304"/>
            <a:ext cx="8652933" cy="38796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70667" y="0"/>
            <a:ext cx="67733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ru-RU" sz="5400" b="1" spc="50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</a:rPr>
              <a:t>Героями не рождаются, героями становятся в час испытаний.</a:t>
            </a:r>
            <a:endParaRPr lang="ru-RU" sz="5400" b="1" spc="5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8868870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Оранжевый и красный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454</TotalTime>
  <Words>1271</Words>
  <Application>Microsoft Office PowerPoint</Application>
  <PresentationFormat>Широкоэкранный</PresentationFormat>
  <Paragraphs>102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Calibri</vt:lpstr>
      <vt:lpstr>Century Gothic</vt:lpstr>
      <vt:lpstr>Helvetica</vt:lpstr>
      <vt:lpstr>OpenSans</vt:lpstr>
      <vt:lpstr>Roboto</vt:lpstr>
      <vt:lpstr>Times New Roman</vt:lpstr>
      <vt:lpstr>Verdana</vt:lpstr>
      <vt:lpstr>След самолета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Маслахова</dc:creator>
  <cp:lastModifiedBy>Маслахова</cp:lastModifiedBy>
  <cp:revision>32</cp:revision>
  <dcterms:created xsi:type="dcterms:W3CDTF">2022-12-08T14:24:37Z</dcterms:created>
  <dcterms:modified xsi:type="dcterms:W3CDTF">2022-12-08T21:59:26Z</dcterms:modified>
</cp:coreProperties>
</file>